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7" r:id="rId8"/>
    <p:sldId id="265" r:id="rId9"/>
    <p:sldId id="266" r:id="rId10"/>
    <p:sldId id="260" r:id="rId11"/>
    <p:sldId id="259" r:id="rId12"/>
    <p:sldId id="26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FB1F9A-D368-48EE-96D0-1FA8C2E8DCF7}" v="527" dt="2018-09-28T17:50:18.370"/>
    <p1510:client id="{84B822DE-72D1-44BF-82D3-16ADFFECD336}" v="393" dt="2018-09-28T17:10:49.923"/>
    <p1510:client id="{766A7EA1-1515-4DD0-A300-462BC03D452D}" v="531" dt="2018-09-28T17:17:59.741"/>
    <p1510:client id="{A220EA98-9B57-4B46-97EF-6C219B9B26FE}" v="186" dt="2018-09-28T17:28:52.2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774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7988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6226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966879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03378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28828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64269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95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36781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68574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72266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89790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83504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60434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1144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8435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7607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66A1F57-E147-4F5F-AE02-1B5EDAD7D87F}" type="datetimeFigureOut">
              <a:rPr lang="es-MX" smtClean="0"/>
              <a:t>28/09/2018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6E7BDF2-C649-4AAF-ABF1-32348D35BD9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87362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1">
            <a:extLst>
              <a:ext uri="{FF2B5EF4-FFF2-40B4-BE49-F238E27FC236}">
                <a16:creationId xmlns:a16="http://schemas.microsoft.com/office/drawing/2014/main" id="{0DC895F7-4E59-40FB-87DD-ACE47F94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C57801F-04DC-4843-9FAC-B1F870C2D4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94" b="1785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1" name="Picture 13">
            <a:extLst>
              <a:ext uri="{FF2B5EF4-FFF2-40B4-BE49-F238E27FC236}">
                <a16:creationId xmlns:a16="http://schemas.microsoft.com/office/drawing/2014/main" id="{1A4C720E-710D-44F8-A8D7-2BAA61E18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893"/>
            <a:ext cx="12188825" cy="68562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F80F710-A33D-4699-92A1-C6B4B7AAE9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>
            <a:normAutofit/>
          </a:bodyPr>
          <a:lstStyle/>
          <a:p>
            <a:r>
              <a:rPr lang="es-MX"/>
              <a:t>Procesamiento de imágenes utilizando Matlab</a:t>
            </a:r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604042-C851-451C-B3A3-957E94055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>
            <a:normAutofit fontScale="70000" lnSpcReduction="20000"/>
          </a:bodyPr>
          <a:lstStyle/>
          <a:p>
            <a:r>
              <a:rPr lang="es-MX"/>
              <a:t>Equipo: semanai.m</a:t>
            </a:r>
          </a:p>
          <a:p>
            <a:r>
              <a:rPr lang="es-MX"/>
              <a:t>Gerardo Daniel Naranjo Gallegos, a01209499</a:t>
            </a:r>
            <a:endParaRPr lang="es-MX">
              <a:cs typeface="Calibri"/>
            </a:endParaRPr>
          </a:p>
          <a:p>
            <a:r>
              <a:rPr lang="es-MX"/>
              <a:t>Roberto Figueroa Saavedra, a01209689</a:t>
            </a:r>
            <a:endParaRPr lang="es-MX">
              <a:cs typeface="Calibri"/>
            </a:endParaRPr>
          </a:p>
          <a:p>
            <a:r>
              <a:rPr lang="es-MX"/>
              <a:t>Elizabeth Guajardo, A01066449</a:t>
            </a:r>
            <a:endParaRPr lang="es-MX">
              <a:cs typeface="Calibri"/>
            </a:endParaRPr>
          </a:p>
          <a:p>
            <a:r>
              <a:rPr lang="es-MX">
                <a:cs typeface="Calibri"/>
              </a:rPr>
              <a:t>Christian amir Gómez Olvera, a00512868</a:t>
            </a:r>
          </a:p>
        </p:txBody>
      </p:sp>
    </p:spTree>
    <p:extLst>
      <p:ext uri="{BB962C8B-B14F-4D97-AF65-F5344CB8AC3E}">
        <p14:creationId xmlns:p14="http://schemas.microsoft.com/office/powerpoint/2010/main" val="11222790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5B5021-2588-4B69-8809-E8C67649A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¿Qué factores tomarían en cuenta en caso de vender el software que realizaste?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D32215-D6D0-4133-8703-BB7C311E5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328498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cs typeface="Calibri"/>
              </a:rPr>
              <a:t>Claros diferenciadores: </a:t>
            </a:r>
            <a:endParaRPr lang="en-US" dirty="0"/>
          </a:p>
          <a:p>
            <a:r>
              <a:rPr lang="es-MX" dirty="0">
                <a:cs typeface="Calibri"/>
              </a:rPr>
              <a:t>Asegurarnos que no haya nada parecido en el mercado </a:t>
            </a:r>
          </a:p>
          <a:p>
            <a:r>
              <a:rPr lang="es-MX" dirty="0">
                <a:cs typeface="Calibri"/>
              </a:rPr>
              <a:t>Interfaz personalizable según los requisitos del cliente </a:t>
            </a:r>
          </a:p>
          <a:p>
            <a:r>
              <a:rPr lang="es-MX" dirty="0">
                <a:cs typeface="Calibri"/>
              </a:rPr>
              <a:t>Precio Accesible </a:t>
            </a:r>
          </a:p>
          <a:p>
            <a:r>
              <a:rPr lang="es-MX" dirty="0">
                <a:cs typeface="Calibri"/>
              </a:rPr>
              <a:t>Resuelve una problemática de manera innovadora</a:t>
            </a:r>
          </a:p>
          <a:p>
            <a:r>
              <a:rPr lang="es-MX" dirty="0">
                <a:cs typeface="Calibri"/>
              </a:rPr>
              <a:t>Diseño simple e intuitivo </a:t>
            </a:r>
          </a:p>
          <a:p>
            <a:endParaRPr lang="es-MX" dirty="0">
              <a:cs typeface="Calibri"/>
            </a:endParaRPr>
          </a:p>
          <a:p>
            <a:endParaRPr lang="es-MX" dirty="0">
              <a:cs typeface="Calibri"/>
            </a:endParaRPr>
          </a:p>
          <a:p>
            <a:endParaRPr lang="es-MX" dirty="0">
              <a:cs typeface="Calibri"/>
            </a:endParaRPr>
          </a:p>
          <a:p>
            <a:endParaRPr lang="es-MX" dirty="0">
              <a:cs typeface="Calibri"/>
            </a:endParaRPr>
          </a:p>
          <a:p>
            <a:endParaRPr lang="es-MX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458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FA4A8332-6151-481A-9DEC-D3D2FA1A2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B5B5021-2588-4B69-8809-E8C67649A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2305" y="4486447"/>
            <a:ext cx="4713411" cy="141285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dirty="0" err="1"/>
              <a:t>Experiencia</a:t>
            </a:r>
            <a:r>
              <a:rPr lang="en-US" sz="4000" dirty="0"/>
              <a:t> de </a:t>
            </a:r>
            <a:r>
              <a:rPr lang="en-US" sz="4000" dirty="0" err="1"/>
              <a:t>programación</a:t>
            </a:r>
            <a:endParaRPr lang="en-US" sz="40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C1A4634-CF00-456C-BBEC-CEAAAAD06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1339066">
            <a:off x="6271701" y="-388326"/>
            <a:ext cx="4860947" cy="4224413"/>
            <a:chOff x="5281603" y="104899"/>
            <a:chExt cx="6910397" cy="6005491"/>
          </a:xfrm>
        </p:grpSpPr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90EFC584-AC34-453E-8A9C-7BEB89F64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5E9C08F-794C-4E4D-AFF0-0A985895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F1C99F1A-BB7C-49E1-98CF-DE28920915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73B542F9-2D05-417C-A7AD-7AFFB7E0B0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FF1997A-17D4-4819-9FC2-B884E31044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321503FF-7286-464B-8630-3BA09AB8D0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E8A67DC0-D5C3-472C-AEAD-035EED2C69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5A07BA38-40D5-4536-B326-48FBBFA10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96D5E409-3A71-49C0-95CE-D1538BDE00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670021DA-07B9-4496-8207-A757FAB41D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3B27B1A5-5C41-4BC2-9105-D39F5E0C4E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D5B4BDD0-9FB4-452D-A638-BFD7F32AAC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CCF1E199-162B-4EAA-B5F7-D9163A1FF5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B0AE6598-0863-406C-ADA1-A775032624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3371116-3488-4DB2-A304-1F3C5928D1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A908A675-2DB3-443D-9FD0-66C85E1CE7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DC278961-7F1D-429D-BEBE-98973C7064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71ADF9F0-31DE-49C4-924E-888A58F0AC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46107732-E440-421D-976A-BD8673768F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60366E1-EC44-4EFF-A8C6-ECDE627CB9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D9A78416-2D8B-4B20-98C8-1029FD4603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37BE981C-5C80-4E13-9FD8-B35455F759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18F430D8-931C-4E93-9D8C-1357AD8DB0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F4C41E18-8B54-480B-83D8-8176A05391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AFC2AFA4-1C48-4D20-8B9F-8EEA48F3D6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156742D-7511-44F3-BB8C-4F52C41B9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0F5B4A8E-5A92-468F-AFA9-29EE21CAB3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0B1B3F74-161B-4BC9-9E53-04EAF4762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DD4E709A-22B5-40DA-96AF-AC16C377B5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7CE75552-806C-4FF6-A5C3-3B8DEA629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71B20381-8B16-4D78-9E15-1D8ED59DDB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0C44C95-4178-4E32-BB3A-33475943AF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8EE41B3A-EEFE-4CB9-872E-414F7958D5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52922CEA-12B3-483F-9178-4C62B3CF27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03F5F6A6-C06F-42AE-9FBD-4B3BCB4ACC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661ED679-2530-4361-B95B-B05F1C9415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135C9826-4C9B-4A12-BC07-700ACCD405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3C2E88E6-BE2E-4523-962A-86D55D7D17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927BAF17-D38B-4F1C-B564-BC3B5E5A84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6FDD6921-0E35-49D0-B71C-28BBA43752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9955FA46-DEA3-469F-B77D-93DC5E2663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3669F542-38C0-48F1-8AAC-2969D20A50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B710B796-9CE4-4EB4-BF7F-11851B718E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8C0281A4-7AF1-4013-837D-31C95EEEC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EDB2E49-0514-48F8-BC6A-83DE95F117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8B2B6D20-7D59-4DF1-BFD3-A4C5708CF7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5B00B150-B796-4C5C-AC31-98D060282F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A89CD9D5-F74D-4CE0-9C43-EC23B03979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4C1AB5F8-6407-403F-B281-8B192B383F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1C7BFA8A-97EA-4088-A90E-A902C03FB2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8D2DC1CD-8EC5-4976-ADEB-2E06164C09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67277F67-4C66-4421-AE77-90895E800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3E05E8F7-5B28-4E47-924C-90D8456CD7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5A85ACD6-DBB1-401A-BBBA-003F9B77AE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B2C7E58-C86A-4951-B94C-D73FA7FDA4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D02D4B54-E8D9-4A8E-A8AF-D0BA9FDC4A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D90138EB-1F72-421B-AEFA-A56128397B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5F559951-B6A6-4E50-BC91-2E2C2D55F2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D77725C9-CDB3-41D2-AFD0-4BFC5F9083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5C36F5EB-F912-43CE-8DBF-86CBC786C6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635FAFC1-CD70-4F35-BEAC-92156D10F2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754F09C1-35B1-4C5D-AFCE-0FF5E43349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23EF58D0-8110-451E-82EC-9D42493F17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C014D619-9F4F-484E-B941-8476F8B1BA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42C3904F-B896-45BD-B89B-F91A955350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3C857C33-5660-41D2-85EF-8DF89C7A18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CD37B5DF-F507-4477-BDDA-A16D866039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82059CCF-A142-4899-9CB2-96989FDB0C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9D54F23F-3CCE-4230-9450-7E0F57C832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7A327725-CC82-4EC4-BC62-404DF8C928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D43BC259-8300-4DA0-B0F4-9D4F96A76A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4587A259-7B5F-4BB1-ACBB-9F8AFE340E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2D793FA1-D76B-4059-9FC6-4A43614CD0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865E1101-60DE-4A2E-83CB-F2120F3EE8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5FC297E9-5BAF-4DFE-98C5-D210C07A62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3088415C-6522-4AB4-8D73-0BEFB4E71B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FCD617DB-B3D3-4213-A9DD-8BA7932B15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1450E7E0-1ACD-47BB-9687-C3FBFEEE80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A595F51C-2E95-4044-B3D8-A2F5964438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A87D73B1-3A33-491F-BA89-51B2839106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5583CA28-F63F-4D18-8CBD-4B493367F4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9699"/>
          <a:stretch/>
        </p:blipFill>
        <p:spPr>
          <a:xfrm>
            <a:off x="6080591" y="-2008"/>
            <a:ext cx="4787317" cy="3415082"/>
          </a:xfrm>
          <a:custGeom>
            <a:avLst/>
            <a:gdLst>
              <a:gd name="connsiteX0" fmla="*/ 211873 w 4411344"/>
              <a:gd name="connsiteY0" fmla="*/ 0 h 3146878"/>
              <a:gd name="connsiteX1" fmla="*/ 4199471 w 4411344"/>
              <a:gd name="connsiteY1" fmla="*/ 0 h 3146878"/>
              <a:gd name="connsiteX2" fmla="*/ 4205314 w 4411344"/>
              <a:gd name="connsiteY2" fmla="*/ 11242 h 3146878"/>
              <a:gd name="connsiteX3" fmla="*/ 4411344 w 4411344"/>
              <a:gd name="connsiteY3" fmla="*/ 943304 h 3146878"/>
              <a:gd name="connsiteX4" fmla="*/ 2431189 w 4411344"/>
              <a:gd name="connsiteY4" fmla="*/ 3137588 h 3146878"/>
              <a:gd name="connsiteX5" fmla="*/ 2247220 w 4411344"/>
              <a:gd name="connsiteY5" fmla="*/ 3146878 h 3146878"/>
              <a:gd name="connsiteX6" fmla="*/ 2164124 w 4411344"/>
              <a:gd name="connsiteY6" fmla="*/ 3146878 h 3146878"/>
              <a:gd name="connsiteX7" fmla="*/ 1980155 w 4411344"/>
              <a:gd name="connsiteY7" fmla="*/ 3137588 h 3146878"/>
              <a:gd name="connsiteX8" fmla="*/ 0 w 4411344"/>
              <a:gd name="connsiteY8" fmla="*/ 943304 h 3146878"/>
              <a:gd name="connsiteX9" fmla="*/ 206030 w 4411344"/>
              <a:gd name="connsiteY9" fmla="*/ 11242 h 3146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11344" h="3146878">
                <a:moveTo>
                  <a:pt x="211873" y="0"/>
                </a:moveTo>
                <a:lnTo>
                  <a:pt x="4199471" y="0"/>
                </a:lnTo>
                <a:lnTo>
                  <a:pt x="4205314" y="11242"/>
                </a:lnTo>
                <a:cubicBezTo>
                  <a:pt x="4337510" y="294369"/>
                  <a:pt x="4411344" y="610214"/>
                  <a:pt x="4411344" y="943304"/>
                </a:cubicBezTo>
                <a:cubicBezTo>
                  <a:pt x="4411344" y="2085328"/>
                  <a:pt x="3543413" y="3024636"/>
                  <a:pt x="2431189" y="3137588"/>
                </a:cubicBezTo>
                <a:lnTo>
                  <a:pt x="2247220" y="3146878"/>
                </a:lnTo>
                <a:lnTo>
                  <a:pt x="2164124" y="3146878"/>
                </a:lnTo>
                <a:lnTo>
                  <a:pt x="1980155" y="3137588"/>
                </a:lnTo>
                <a:cubicBezTo>
                  <a:pt x="867932" y="3024636"/>
                  <a:pt x="0" y="2085328"/>
                  <a:pt x="0" y="943304"/>
                </a:cubicBezTo>
                <a:cubicBezTo>
                  <a:pt x="0" y="610214"/>
                  <a:pt x="73835" y="294369"/>
                  <a:pt x="206030" y="11242"/>
                </a:cubicBezTo>
                <a:close/>
              </a:path>
            </a:pathLst>
          </a:custGeom>
        </p:spPr>
      </p:pic>
      <p:sp>
        <p:nvSpPr>
          <p:cNvPr id="102" name="Rectangle 101">
            <a:extLst>
              <a:ext uri="{FF2B5EF4-FFF2-40B4-BE49-F238E27FC236}">
                <a16:creationId xmlns:a16="http://schemas.microsoft.com/office/drawing/2014/main" id="{73710393-C767-43F2-8FBD-DFC6C6DE6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9033" y="4357158"/>
            <a:ext cx="723900" cy="177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24BFFD1D-EF0D-48A3-9398-5E7B37687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9884888">
            <a:off x="-455822" y="254671"/>
            <a:ext cx="6564414" cy="5704814"/>
            <a:chOff x="5281603" y="104899"/>
            <a:chExt cx="6910397" cy="6005491"/>
          </a:xfrm>
        </p:grpSpPr>
        <p:sp>
          <p:nvSpPr>
            <p:cNvPr id="105" name="Freeform 97">
              <a:extLst>
                <a:ext uri="{FF2B5EF4-FFF2-40B4-BE49-F238E27FC236}">
                  <a16:creationId xmlns:a16="http://schemas.microsoft.com/office/drawing/2014/main" id="{689353F2-B99A-4264-BFDB-C10D8AD9C2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9F98F031-719D-4CBA-9C8B-E0A16DED2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7F0BF977-B855-4AE5-99C3-F8550048EA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C05AF72D-9C25-41BB-AFCB-D81AB9F0D1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4409F544-D26B-4B8D-A0B1-2B69366CAF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6140E36F-2ED8-4E26-A0A6-22A45C16F0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B0B721E5-9AB8-40F1-B00D-6167560899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009CFBE9-3E08-47A9-B687-16CF8470F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545ECBDB-CBEA-4FE2-9E19-DE507EB6AC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51074F87-299E-4574-9457-E4F77FCE1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E00CA3D-9F09-45AE-A510-200EA63E7B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63163250-DF2D-468F-B58F-00BAA42AA1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681CDB55-0C2A-4128-AFAE-E4E44AF7A4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A1A5269C-2089-465D-A3AE-65A3CE6CBB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8819BCAD-CAB9-4FE6-9F21-B85071FB5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FB5EC56C-C8D8-4050-A2D1-B7B3FCCAA1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54491DEA-A55D-4C28-8AA6-9691A9A623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C3D2A244-B4BB-40E3-B23C-5A15E1136B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A00BE7D9-15CD-4F76-8597-011B589BD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C2903E31-22BB-47A0-BDF6-353CA627EB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28FBC987-7B23-444C-9FC8-ADF3DB98A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2BD496B3-1F2A-4819-87F8-C5495A4478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78223F66-B81A-4BA8-898A-9296BA7715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A4F6E2F1-3B98-4D0D-A2CC-CD3D340222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0B0DE108-EDF9-4067-B14D-3F17C4178F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F055FFCF-CA93-4598-B922-5EA1194432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87523144-7D36-41B0-86AA-C3B35B135F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9D512F63-F2C0-48C7-82E7-2A84D3F29F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D99DBCA8-4345-4F25-8A39-13AFB2301B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FE38C341-8388-4F81-8CBC-B056FC5B35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3D20619E-EAE0-4725-B705-3D96E4F2BC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C098F849-CF8B-4E75-97B7-14CB4C0AEE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CBDDB4DD-24C7-4C8F-BE07-DC216C48D2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96E2ABB4-F943-4C41-B285-49F7197BB0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203E42AE-9861-4212-A16A-678589A4A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35CD4731-613E-42C2-A908-A29E0AF020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11001F03-2B3E-4023-8260-E9EA19376B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D7702AAD-5D5B-43DA-8A9F-6221A6FBB7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76E0DD68-D9E9-4561-8866-9A2D4C773F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77220253-1375-4EAE-9C85-48074FA204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DAEA6172-DD83-42B0-A5F8-EF4B4CC9EF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43A7DA82-BA46-4425-BD0B-179C4381EB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BB050357-22AB-495E-B0C2-817819D207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95872618-FD07-41C6-A602-6BA800CA8D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260EBF58-84D1-4B32-9EC8-DF37EB906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46BFE94F-474A-453D-AE3A-E4D9D48B05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7B3DA309-9228-4CBE-874D-94C7DDF021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45109F74-E11C-47CD-8176-A40CB370C0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8E8D113C-6520-46F0-95D7-D91F597A6A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3B703F40-0099-48A5-B79D-D7FF353A64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46DEE307-85EF-4D2A-A1B3-A8D009DE45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6600D9A5-388A-4962-914B-1E57A004C8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D1D8C77F-83F8-4142-8766-2CDD2E28E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1214FE36-2FD1-49AD-AA59-F50D2BAB01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B59FD549-6C27-406B-8154-0FEEC74C27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ABBFD3F1-CDDE-47A0-89AD-80663926BF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B1AFA091-C2EE-45A9-9D47-6641B3D009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587CC879-926F-4955-AB23-62E0F3B6A4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4E6EA0EB-77AA-4D8F-A1C9-F0AFA039FC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EEDD9179-D665-453B-8A0D-C8AB157747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BBC4C827-7F4E-4E60-A479-6CCAAC82AD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B8DAB12A-BCD3-43ED-A83B-A624D1665F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50401A41-60CB-4425-AA21-70CDEE8B22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27DB940E-119E-46EA-8B0D-8048C979B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9F999AF0-B77A-4AA0-9E7F-42E13BE7D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5C14ECD8-D20A-4BB6-BF51-7CD2AF473C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01E0E2E8-C70C-4BAC-AB01-192030B0E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1A03B16D-75A6-46C2-94F8-7606F808B6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E3410BDA-E31B-490A-B7C8-351F2FE9B7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43741A8F-ACE2-4F43-8F65-B04C4E633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0EB9D00F-067B-4545-AC39-D926522168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B8D5F767-383B-4436-BEEA-66F30CACC5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99361825-C629-4530-AE2C-7FC66CDDD6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7EE53B6E-474F-4D28-87BC-DB5811B9F0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>
                <a:extLst>
                  <a:ext uri="{FF2B5EF4-FFF2-40B4-BE49-F238E27FC236}">
                    <a16:creationId xmlns:a16="http://schemas.microsoft.com/office/drawing/2014/main" id="{6763B8F6-C347-40A9-B37B-4EECA39705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BC178CC7-64D9-4B97-B662-2114AEB8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3F746BDD-0A58-475C-88FC-C6DA717AE9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D7FA4519-C611-4777-AED5-EDDBCFDC1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6E45A983-6315-4DD7-9BB6-1F68AF308D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5FCA867F-6B2A-4332-98E3-F69F237772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3" name="Imagen 12">
            <a:extLst>
              <a:ext uri="{FF2B5EF4-FFF2-40B4-BE49-F238E27FC236}">
                <a16:creationId xmlns:a16="http://schemas.microsoft.com/office/drawing/2014/main" id="{0DAD7778-36FE-4DA6-89D8-12677B01C8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55" r="3577" b="1"/>
          <a:stretch/>
        </p:blipFill>
        <p:spPr>
          <a:xfrm>
            <a:off x="-11787" y="361511"/>
            <a:ext cx="4754073" cy="4940214"/>
          </a:xfrm>
          <a:custGeom>
            <a:avLst/>
            <a:gdLst>
              <a:gd name="connsiteX0" fmla="*/ 0 w 5067519"/>
              <a:gd name="connsiteY0" fmla="*/ 0 h 5265942"/>
              <a:gd name="connsiteX1" fmla="*/ 4097786 w 5067519"/>
              <a:gd name="connsiteY1" fmla="*/ 0 h 5265942"/>
              <a:gd name="connsiteX2" fmla="*/ 4176264 w 5067519"/>
              <a:gd name="connsiteY2" fmla="*/ 71326 h 5265942"/>
              <a:gd name="connsiteX3" fmla="*/ 5067519 w 5067519"/>
              <a:gd name="connsiteY3" fmla="*/ 2223006 h 5265942"/>
              <a:gd name="connsiteX4" fmla="*/ 2024583 w 5067519"/>
              <a:gd name="connsiteY4" fmla="*/ 5265942 h 5265942"/>
              <a:gd name="connsiteX5" fmla="*/ 145914 w 5067519"/>
              <a:gd name="connsiteY5" fmla="*/ 4616926 h 5265942"/>
              <a:gd name="connsiteX6" fmla="*/ 0 w 5067519"/>
              <a:gd name="connsiteY6" fmla="*/ 4489006 h 5265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67519" h="5265942">
                <a:moveTo>
                  <a:pt x="0" y="0"/>
                </a:moveTo>
                <a:lnTo>
                  <a:pt x="4097786" y="0"/>
                </a:lnTo>
                <a:lnTo>
                  <a:pt x="4176264" y="71326"/>
                </a:lnTo>
                <a:cubicBezTo>
                  <a:pt x="4726927" y="621989"/>
                  <a:pt x="5067519" y="1382723"/>
                  <a:pt x="5067519" y="2223006"/>
                </a:cubicBezTo>
                <a:cubicBezTo>
                  <a:pt x="5067519" y="3903573"/>
                  <a:pt x="3705150" y="5265942"/>
                  <a:pt x="2024583" y="5265942"/>
                </a:cubicBezTo>
                <a:cubicBezTo>
                  <a:pt x="1315594" y="5265942"/>
                  <a:pt x="663237" y="5023470"/>
                  <a:pt x="145914" y="4616926"/>
                </a:cubicBezTo>
                <a:lnTo>
                  <a:pt x="0" y="448900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417897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709A45-C6F3-4CEE-AA0F-887FAC5CA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B5B5021-2588-4B69-8809-E8C67649A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33400"/>
            <a:ext cx="10820400" cy="1177092"/>
          </a:xfrm>
        </p:spPr>
        <p:txBody>
          <a:bodyPr anchor="b">
            <a:normAutofit/>
          </a:bodyPr>
          <a:lstStyle/>
          <a:p>
            <a:pPr algn="ctr"/>
            <a:r>
              <a:rPr lang="es-MX" sz="4400"/>
              <a:t>Experiencia de semana i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E963D7-0A73-484A-B8A2-DDBFEA12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1850077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D32215-D6D0-4133-8703-BB7C311E5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243892"/>
            <a:ext cx="10820400" cy="354730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MX" sz="2000" dirty="0">
                <a:cs typeface="Calibri"/>
              </a:rPr>
              <a:t>Durante esta semana tuvimos la oportunidad de apreciar las ventajas de la programación en Matlab, su versatilidad para poder ser </a:t>
            </a:r>
            <a:r>
              <a:rPr lang="es-MX" sz="2000">
                <a:cs typeface="Calibri"/>
              </a:rPr>
              <a:t>implementada en </a:t>
            </a:r>
            <a:r>
              <a:rPr lang="es-MX" sz="2000" dirty="0">
                <a:cs typeface="Calibri"/>
              </a:rPr>
              <a:t>distintas  disciplinas de las ciencias,  sus múltiples funciones  y las aplicaciones que tiene dentro del ámbito de la investigación científica.</a:t>
            </a:r>
            <a:r>
              <a:rPr lang="es-MX" sz="2000">
                <a:cs typeface="Calibri"/>
              </a:rPr>
              <a:t> </a:t>
            </a:r>
            <a:endParaRPr lang="es-MX" sz="2000" dirty="0">
              <a:cs typeface="Calibri"/>
            </a:endParaRPr>
          </a:p>
          <a:p>
            <a:pPr marL="0" indent="0">
              <a:buNone/>
            </a:pPr>
            <a:endParaRPr lang="es-MX" sz="2000" dirty="0">
              <a:cs typeface="Calibri"/>
            </a:endParaRPr>
          </a:p>
          <a:p>
            <a:pPr marL="0" indent="0">
              <a:buNone/>
            </a:pPr>
            <a:endParaRPr lang="es-MX" sz="2000" dirty="0">
              <a:cs typeface="Calibri"/>
            </a:endParaRPr>
          </a:p>
          <a:p>
            <a:endParaRPr lang="es-MX" sz="2000" dirty="0">
              <a:cs typeface="Calibri"/>
            </a:endParaRPr>
          </a:p>
          <a:p>
            <a:endParaRPr lang="es-MX" sz="2000" dirty="0">
              <a:cs typeface="Calibri"/>
            </a:endParaRPr>
          </a:p>
          <a:p>
            <a:endParaRPr lang="es-MX" sz="2000" dirty="0">
              <a:cs typeface="Calibri"/>
            </a:endParaRPr>
          </a:p>
          <a:p>
            <a:endParaRPr lang="es-MX" sz="2000" dirty="0">
              <a:cs typeface="Calibri"/>
            </a:endParaRPr>
          </a:p>
          <a:p>
            <a:endParaRPr lang="es-MX" sz="2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109415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B874EC4-CB2C-48BA-8222-C0DBA64E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712337"/>
            <a:ext cx="3659389" cy="1433326"/>
          </a:xfrm>
        </p:spPr>
        <p:txBody>
          <a:bodyPr>
            <a:normAutofit/>
          </a:bodyPr>
          <a:lstStyle/>
          <a:p>
            <a:pPr algn="r"/>
            <a:r>
              <a:rPr lang="es-MX" dirty="0"/>
              <a:t>Ventajas de Matlab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9B704E-2D31-42F3-B1FF-A51D7A3A6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8658" y="1150076"/>
            <a:ext cx="6517543" cy="4557849"/>
          </a:xfrm>
        </p:spPr>
        <p:txBody>
          <a:bodyPr>
            <a:normAutofit/>
          </a:bodyPr>
          <a:lstStyle/>
          <a:p>
            <a:r>
              <a:rPr lang="es-MX"/>
              <a:t>Amplio soporte </a:t>
            </a:r>
            <a:r>
              <a:rPr lang="es-MX" dirty="0"/>
              <a:t>matemático</a:t>
            </a:r>
            <a:endParaRPr lang="es-MX"/>
          </a:p>
          <a:p>
            <a:r>
              <a:rPr lang="es-MX" dirty="0">
                <a:cs typeface="Calibri"/>
              </a:rPr>
              <a:t>Rápido </a:t>
            </a:r>
            <a:r>
              <a:rPr lang="es-MX">
                <a:cs typeface="Calibri"/>
              </a:rPr>
              <a:t>en </a:t>
            </a:r>
            <a:r>
              <a:rPr lang="es-MX" dirty="0">
                <a:cs typeface="Calibri"/>
              </a:rPr>
              <a:t>ejecución </a:t>
            </a:r>
            <a:r>
              <a:rPr lang="es-MX">
                <a:cs typeface="Calibri"/>
              </a:rPr>
              <a:t>y alta </a:t>
            </a:r>
            <a:r>
              <a:rPr lang="es-MX" dirty="0">
                <a:cs typeface="Calibri"/>
              </a:rPr>
              <a:t>precisión</a:t>
            </a:r>
            <a:endParaRPr lang="es-MX">
              <a:cs typeface="Calibri"/>
            </a:endParaRPr>
          </a:p>
          <a:p>
            <a:r>
              <a:rPr lang="es-MX" dirty="0">
                <a:cs typeface="Calibri"/>
              </a:rPr>
              <a:t>Soporte </a:t>
            </a:r>
            <a:r>
              <a:rPr lang="es-MX">
                <a:cs typeface="Calibri"/>
              </a:rPr>
              <a:t>de funciones ya desarrolladas</a:t>
            </a:r>
          </a:p>
          <a:p>
            <a:r>
              <a:rPr lang="es-MX" dirty="0">
                <a:cs typeface="Calibri"/>
              </a:rPr>
              <a:t>Integración </a:t>
            </a:r>
            <a:r>
              <a:rPr lang="es-MX">
                <a:cs typeface="Calibri"/>
              </a:rPr>
              <a:t>con dispositivo hardware</a:t>
            </a:r>
          </a:p>
          <a:p>
            <a:r>
              <a:rPr lang="es-MX">
                <a:cs typeface="Calibri"/>
              </a:rPr>
              <a:t>Rápido prototipado</a:t>
            </a:r>
            <a:r>
              <a:rPr lang="es-MX" dirty="0">
                <a:cs typeface="Calibri"/>
              </a:rPr>
              <a:t> y simulación (</a:t>
            </a:r>
            <a:r>
              <a:rPr lang="es-MX" dirty="0" err="1">
                <a:cs typeface="Calibri"/>
              </a:rPr>
              <a:t>Simulink</a:t>
            </a:r>
            <a:r>
              <a:rPr lang="es-MX" dirty="0">
                <a:cs typeface="Calibri"/>
              </a:rPr>
              <a:t> y </a:t>
            </a:r>
            <a:r>
              <a:rPr lang="es-MX" err="1">
                <a:cs typeface="Calibri"/>
              </a:rPr>
              <a:t>Stateflow</a:t>
            </a:r>
            <a:r>
              <a:rPr lang="es-MX" dirty="0">
                <a:cs typeface="Calibri"/>
              </a:rPr>
              <a:t>)</a:t>
            </a:r>
          </a:p>
          <a:p>
            <a:r>
              <a:rPr lang="es-MX" dirty="0">
                <a:cs typeface="Calibri"/>
              </a:rPr>
              <a:t>Comercialmente</a:t>
            </a:r>
            <a:endParaRPr lang="es-MX">
              <a:cs typeface="Calibri"/>
            </a:endParaRPr>
          </a:p>
          <a:p>
            <a:r>
              <a:rPr lang="es-MX" dirty="0">
                <a:cs typeface="Calibri"/>
              </a:rPr>
              <a:t>Creación de </a:t>
            </a:r>
            <a:r>
              <a:rPr lang="es-MX">
                <a:cs typeface="Calibri"/>
              </a:rPr>
              <a:t>interfaces</a:t>
            </a:r>
            <a:endParaRPr lang="es-MX" dirty="0">
              <a:cs typeface="Calibri"/>
            </a:endParaRPr>
          </a:p>
          <a:p>
            <a:r>
              <a:rPr lang="es-MX">
                <a:cs typeface="Calibri"/>
              </a:rPr>
              <a:t>Comunidad extendida</a:t>
            </a:r>
          </a:p>
          <a:p>
            <a:endParaRPr lang="es-MX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28733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5B5021-2588-4B69-8809-E8C67649A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6632" y="153882"/>
            <a:ext cx="7224203" cy="846338"/>
          </a:xfrm>
        </p:spPr>
        <p:txBody>
          <a:bodyPr/>
          <a:lstStyle/>
          <a:p>
            <a:r>
              <a:rPr lang="es-MX" dirty="0"/>
              <a:t>Código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D32215-D6D0-4133-8703-BB7C311E5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6633" y="1000220"/>
            <a:ext cx="7224203" cy="585778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varargout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Guide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varargin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 Begin initialization code - DO NOT EDIT</a:t>
            </a:r>
          </a:p>
          <a:p>
            <a:pPr marL="0" indent="0">
              <a:buNone/>
            </a:pP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gui_Singleton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= 1;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gui_State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struct('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',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mfilename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...</a:t>
            </a:r>
          </a:p>
          <a:p>
            <a:pPr marL="0" indent="0">
              <a:buNone/>
            </a:pP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'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gui_Singleton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',  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gui_Singleton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, ...</a:t>
            </a:r>
          </a:p>
          <a:p>
            <a:pPr marL="0" indent="0">
              <a:buNone/>
            </a:pP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'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gui_OpeningFcn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', @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Guide_OpeningFcn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, ...</a:t>
            </a:r>
          </a:p>
          <a:p>
            <a:pPr marL="0" indent="0">
              <a:buNone/>
            </a:pP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'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gui_OutputFcn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',  @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Guide_OutputFcn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, ...</a:t>
            </a:r>
          </a:p>
          <a:p>
            <a:pPr marL="0" indent="0">
              <a:buNone/>
            </a:pP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'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gui_LayoutFcn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',  [] , ...</a:t>
            </a:r>
          </a:p>
          <a:p>
            <a:pPr marL="0" indent="0">
              <a:buNone/>
            </a:pP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'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gui_Callback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',   []);</a:t>
            </a:r>
          </a:p>
          <a:p>
            <a:pPr marL="0" indent="0">
              <a:buNone/>
            </a:pP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nargin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&amp;&amp; 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ischar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varargin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{1})</a:t>
            </a:r>
          </a:p>
          <a:p>
            <a:pPr marL="0" indent="0">
              <a:buNone/>
            </a:pP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gui_State.gui_Callback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= str2func(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varargin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{1});</a:t>
            </a:r>
          </a:p>
          <a:p>
            <a:pPr marL="0" indent="0">
              <a:buNone/>
            </a:pP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endParaRPr lang="es-MX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nargout</a:t>
            </a:r>
            <a:endParaRPr lang="es-MX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    [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varargout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{1:nargout}] = 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gui_mainfcn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gui_State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varargin</a:t>
            </a:r>
            <a:r>
              <a:rPr lang="es-MX" dirty="0">
                <a:latin typeface="Courier New" panose="02070309020205020404" pitchFamily="49" charset="0"/>
                <a:cs typeface="Courier New" panose="02070309020205020404" pitchFamily="49" charset="0"/>
              </a:rPr>
              <a:t>{:});</a:t>
            </a:r>
          </a:p>
          <a:p>
            <a:pPr marL="0" indent="0">
              <a:buNone/>
            </a:pP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endParaRPr lang="es-MX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    gui_mainfcn(gui_State, varargin{:});</a:t>
            </a:r>
          </a:p>
          <a:p>
            <a:pPr marL="0" indent="0">
              <a:buNone/>
            </a:pPr>
            <a:r>
              <a:rPr lang="es-MX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endParaRPr lang="es-MX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 End initialization code - DO NOT EDIT</a:t>
            </a:r>
            <a:endParaRPr lang="es-MX" dirty="0"/>
          </a:p>
          <a:p>
            <a:pPr marL="0" indent="0">
              <a:buNone/>
            </a:pPr>
            <a:endParaRPr lang="es-MX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526070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E0EC205-2777-4AAD-AB06-4219B5771366}"/>
              </a:ext>
            </a:extLst>
          </p:cNvPr>
          <p:cNvSpPr txBox="1"/>
          <p:nvPr/>
        </p:nvSpPr>
        <p:spPr>
          <a:xfrm>
            <a:off x="1580223" y="663385"/>
            <a:ext cx="8025415" cy="658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Guide_OpeningFcn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handles,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varargin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Choose default command line output for Guide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handles.output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structure</a:t>
            </a:r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guidata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varargout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Guide_OutputFcn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varargout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{1}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handles.output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cargaImgs_Callback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handles)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handle to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cargaImgs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(see GCBO)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reserved - to be defined in a future version of MATLAB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handles    structure with handles and user data (see GUIDATA)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pathname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] = ...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uigetfile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({'*.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jpg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'; '*.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bmp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';'*.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giff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'; '*.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jpeg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';'*.png';'*.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tiff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'},...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'Selector de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Imagenes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','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MultiSelect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','on');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%table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headers</a:t>
            </a:r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handles.tablaImg.ColumnName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{'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Nombre','Vista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Rapida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','Procesamiento'};</a:t>
            </a: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celda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cell(length(filename),3);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celda(:,1)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celda(:,2) = {'...'};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celda(:,3) = {true};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handles.tablaImg.Data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celda;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handles.tablaImg.ColumnEditable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true;</a:t>
            </a: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guidata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hObject,pathname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 %store in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the pathname string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guidata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hObject,handles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dirty="0"/>
          </a:p>
          <a:p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08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61F817D-6D0A-4641-9B76-F8BD42819273}"/>
              </a:ext>
            </a:extLst>
          </p:cNvPr>
          <p:cNvSpPr txBox="1"/>
          <p:nvPr/>
        </p:nvSpPr>
        <p:spPr>
          <a:xfrm>
            <a:off x="1402673" y="1296139"/>
            <a:ext cx="869123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tablaImg_CellSelectionCallback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handles)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handle to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tablaImg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(see GCBO)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structure with the following fields (see MATLAB.UI.CONTROL.TABLE)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  Indices: row and column indices of the cell(s) currently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selecteds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handles    structure with handles and user data (see GUIDATA)</a:t>
            </a:r>
          </a:p>
          <a:p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isempty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eventdata.Indices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%Do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nothing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but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elseif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eventdata.Indices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(2) == 2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pathname =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guidata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 %retrieve the pathname stored in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uitable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imshow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([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pathname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hObject.Data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eventdata.Indices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(1),1}])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hObject.Data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(:,2) = {'...'};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hObject.Data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eventdata.Indices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(1),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eventdata.Indices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(2)) = {'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displayed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'};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%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nothing</a:t>
            </a:r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352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C1225AC-FA6C-4E81-A8B8-90D79ADD56BA}"/>
              </a:ext>
            </a:extLst>
          </p:cNvPr>
          <p:cNvSpPr txBox="1"/>
          <p:nvPr/>
        </p:nvSpPr>
        <p:spPr>
          <a:xfrm>
            <a:off x="1535835" y="0"/>
            <a:ext cx="9507985" cy="726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armaVideo_ClickedCallback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handles)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handle to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armaVideo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(see GCBO)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eventdata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reserved - to be defined in a future version of MATLAB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% handles    structure with handles and user data (see GUIDATA)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findobj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('tag','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tablaImg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truefalseColumn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handles.Data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(:,3);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handles.Data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(:,1);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pathname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guidata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hObject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find(cell2mat(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truefalseColumn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)); %indices of nonzero elements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selected_names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cell_full_name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cell(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numel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),1);</a:t>
            </a:r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for k=1:numel(ind)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cell_full_name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{k} = [pathname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selected_names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{k}];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prompt = {'Enter the name of the video: ', 'Frame rate: '};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dlg_title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'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Save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num_lines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1;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{'myVid','5'};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video_info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inputdlg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prompt,dlg_title,num_lines,def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pathfor_video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[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pathname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video_info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{1}];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video_Obj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VideoWriter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pathfor_video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video_Obj.FrameRate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eval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video_info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{2});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open(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video_Obj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progress_bar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waitbar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(0,'Processing video...');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for t=1:length(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cell_full_name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Frame =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imread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cell_full_name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{t});</a:t>
            </a:r>
          </a:p>
          <a:p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writeVideo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(video_Obj,im2frame(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Frame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waitbar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(t/length(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cell_full_name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endParaRPr lang="es-MX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close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video_Obj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close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progress_bar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winopen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([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pathfor_video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'.</a:t>
            </a:r>
            <a:r>
              <a:rPr lang="es-MX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avi</a:t>
            </a:r>
            <a:r>
              <a:rPr lang="es-MX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']);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54849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AFA1534-DB44-49CF-9004-FF4A8B565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639097"/>
            <a:ext cx="4789678" cy="37466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cap="all"/>
              <a:t>Interfaz de Matlab obtenida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4B04845-1F55-4428-8749-229D7BF6B3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606" y="1251725"/>
            <a:ext cx="5471927" cy="435018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832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B03F91-FAB9-4AAD-B0D3-FD3555EC1C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9025" y="2981788"/>
            <a:ext cx="2061292" cy="890056"/>
          </a:xfrm>
        </p:spPr>
        <p:txBody>
          <a:bodyPr>
            <a:normAutofit/>
          </a:bodyPr>
          <a:lstStyle/>
          <a:p>
            <a:r>
              <a:rPr lang="es-MX" b="1" dirty="0"/>
              <a:t>Video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D705FEF-703B-4B35-ADEF-EA835A9AF2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76606" y="690853"/>
            <a:ext cx="5471927" cy="5471927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ADC65B-013D-492A-8646-B8699CF20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844" y="0"/>
            <a:ext cx="10131425" cy="1456267"/>
          </a:xfrm>
        </p:spPr>
        <p:txBody>
          <a:bodyPr/>
          <a:lstStyle/>
          <a:p>
            <a:r>
              <a:rPr lang="es-MX" dirty="0"/>
              <a:t>Ubicación de la obra: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FF862AE-5D83-48BF-B511-558B2DC7BF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0" t="14861" r="4453" b="7084"/>
          <a:stretch/>
        </p:blipFill>
        <p:spPr>
          <a:xfrm>
            <a:off x="676274" y="1267749"/>
            <a:ext cx="10839451" cy="5353051"/>
          </a:xfrm>
          <a:prstGeom prst="rect">
            <a:avLst/>
          </a:prstGeom>
        </p:spPr>
      </p:pic>
      <p:pic>
        <p:nvPicPr>
          <p:cNvPr id="14" name="Gráfico 13" descr="Cerrar">
            <a:extLst>
              <a:ext uri="{FF2B5EF4-FFF2-40B4-BE49-F238E27FC236}">
                <a16:creationId xmlns:a16="http://schemas.microsoft.com/office/drawing/2014/main" id="{34DE32F6-ED88-4747-AF27-72ED1C9FA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54805" y="266693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961</Words>
  <Application>Microsoft Office PowerPoint</Application>
  <PresentationFormat>Panorámica</PresentationFormat>
  <Paragraphs>131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Celestial</vt:lpstr>
      <vt:lpstr>Procesamiento de imágenes utilizando Matlab</vt:lpstr>
      <vt:lpstr>Ventajas de Matlab</vt:lpstr>
      <vt:lpstr>Código</vt:lpstr>
      <vt:lpstr>Presentación de PowerPoint</vt:lpstr>
      <vt:lpstr>Presentación de PowerPoint</vt:lpstr>
      <vt:lpstr>Presentación de PowerPoint</vt:lpstr>
      <vt:lpstr>Interfaz de Matlab obtenida</vt:lpstr>
      <vt:lpstr>Video</vt:lpstr>
      <vt:lpstr>Ubicación de la obra:</vt:lpstr>
      <vt:lpstr>¿Qué factores tomarían en cuenta en caso de vender el software que realizaste?</vt:lpstr>
      <vt:lpstr>Experiencia de programación</vt:lpstr>
      <vt:lpstr>Experiencia de semana 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Procesamiento de imágenes utilizando Matlab</dc:title>
  <dc:creator>Gerardo Daniel Naranjo Gallegos</dc:creator>
  <cp:lastModifiedBy>Gerardo Daniel Naranjo Gallegos</cp:lastModifiedBy>
  <cp:revision>1</cp:revision>
  <dcterms:created xsi:type="dcterms:W3CDTF">2018-09-28T17:56:26Z</dcterms:created>
  <dcterms:modified xsi:type="dcterms:W3CDTF">2018-09-28T17:56:56Z</dcterms:modified>
</cp:coreProperties>
</file>